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1"/>
  </p:sld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43"/>
    <p:restoredTop sz="94629"/>
  </p:normalViewPr>
  <p:slideViewPr>
    <p:cSldViewPr snapToGrid="0" snapToObjects="1">
      <p:cViewPr>
        <p:scale>
          <a:sx n="88" d="100"/>
          <a:sy n="88" d="100"/>
        </p:scale>
        <p:origin x="464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2/10/20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610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2/10/20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006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2/10/20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342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2/10/20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94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2/10/20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761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2/10/20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747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2/10/20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684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2/10/20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459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2/10/20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02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037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658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693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704" r:id="rId6"/>
    <p:sldLayoutId id="2147483699" r:id="rId7"/>
    <p:sldLayoutId id="2147483700" r:id="rId8"/>
    <p:sldLayoutId id="2147483701" r:id="rId9"/>
    <p:sldLayoutId id="2147483703" r:id="rId10"/>
    <p:sldLayoutId id="2147483702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20C344-14AB-2F49-9448-7A76193E5C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39" r="1" b="4335"/>
          <a:stretch/>
        </p:blipFill>
        <p:spPr>
          <a:xfrm>
            <a:off x="2843" y="10"/>
            <a:ext cx="12186315" cy="6857990"/>
          </a:xfrm>
          <a:prstGeom prst="rect">
            <a:avLst/>
          </a:prstGeom>
        </p:spPr>
      </p:pic>
      <p:sp>
        <p:nvSpPr>
          <p:cNvPr id="16" name="Rectangle 10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20D76D-3A0A-104A-882C-4705AE39F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74" y="1419273"/>
            <a:ext cx="3635926" cy="1358188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Beer Industry Study</a:t>
            </a:r>
          </a:p>
        </p:txBody>
      </p:sp>
      <p:cxnSp>
        <p:nvCxnSpPr>
          <p:cNvPr id="17" name="Straight Connector 12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47F533-6074-D94E-AD8A-F3AEB3A17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648" y="2978254"/>
            <a:ext cx="3153580" cy="24442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1800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1800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1800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1800" dirty="0">
                <a:solidFill>
                  <a:srgbClr val="FFFFFF"/>
                </a:solidFill>
              </a:rPr>
              <a:t>Vincent Ji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rgbClr val="FFFFFF"/>
                </a:solidFill>
              </a:rPr>
              <a:t>February 2020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94942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4797D5A-5986-0246-AC11-BCB2C36216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84" r="14885" b="-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CE0A57-818D-7342-AB65-8E1D0D8069D9}"/>
              </a:ext>
            </a:extLst>
          </p:cNvPr>
          <p:cNvSpPr/>
          <p:nvPr/>
        </p:nvSpPr>
        <p:spPr>
          <a:xfrm>
            <a:off x="0" y="0"/>
            <a:ext cx="12191985" cy="6857999"/>
          </a:xfrm>
          <a:prstGeom prst="rect">
            <a:avLst/>
          </a:prstGeom>
          <a:solidFill>
            <a:schemeClr val="bg1">
              <a:lumMod val="50000"/>
              <a:lumOff val="50000"/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4F66C-ACCC-764A-97BF-A0A54FEF5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400" dirty="0">
                <a:solidFill>
                  <a:srgbClr val="FFFFFF"/>
                </a:solidFill>
              </a:rPr>
              <a:t> Industry Background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>
                <a:solidFill>
                  <a:srgbClr val="FFFFFF"/>
                </a:solidFill>
              </a:rPr>
              <a:t> Observations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>
                <a:solidFill>
                  <a:srgbClr val="FFFFFF"/>
                </a:solidFill>
              </a:rPr>
              <a:t> Takeaways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1299EB-23DD-5145-B4CC-D640FDD0A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488842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EB5F784-72F9-A743-BB3A-FFD9DCD8D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57139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9B0A77B-854B-D64D-B3C7-421521A0F465}"/>
              </a:ext>
            </a:extLst>
          </p:cNvPr>
          <p:cNvSpPr/>
          <p:nvPr/>
        </p:nvSpPr>
        <p:spPr>
          <a:xfrm>
            <a:off x="0" y="0"/>
            <a:ext cx="12191985" cy="6857999"/>
          </a:xfrm>
          <a:prstGeom prst="rect">
            <a:avLst/>
          </a:prstGeom>
          <a:solidFill>
            <a:schemeClr val="bg1">
              <a:lumMod val="50000"/>
              <a:lumOff val="50000"/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26FA52-5B10-1040-B568-34A59DC4FF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12" b="-1"/>
          <a:stretch/>
        </p:blipFill>
        <p:spPr>
          <a:xfrm>
            <a:off x="6038897" y="2307771"/>
            <a:ext cx="5914368" cy="36761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05AA3F-18C4-8F47-934A-000AEA72D0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00"/>
          <a:stretch/>
        </p:blipFill>
        <p:spPr>
          <a:xfrm>
            <a:off x="280327" y="2307771"/>
            <a:ext cx="5590660" cy="3676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1AFAF2-4029-FD4C-A741-EF105EA02B7C}"/>
              </a:ext>
            </a:extLst>
          </p:cNvPr>
          <p:cNvSpPr txBox="1"/>
          <p:nvPr/>
        </p:nvSpPr>
        <p:spPr>
          <a:xfrm>
            <a:off x="1523918" y="2238446"/>
            <a:ext cx="3103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Alcoholic Beverage Market Size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02C289-412C-744F-B7A8-815455229571}"/>
              </a:ext>
            </a:extLst>
          </p:cNvPr>
          <p:cNvSpPr txBox="1"/>
          <p:nvPr/>
        </p:nvSpPr>
        <p:spPr>
          <a:xfrm>
            <a:off x="282390" y="5957048"/>
            <a:ext cx="1449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Statista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B57267-7348-5442-AD2A-C99046678053}"/>
              </a:ext>
            </a:extLst>
          </p:cNvPr>
          <p:cNvSpPr txBox="1"/>
          <p:nvPr/>
        </p:nvSpPr>
        <p:spPr>
          <a:xfrm>
            <a:off x="7728971" y="2238446"/>
            <a:ext cx="2534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Market Share Breakdown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AE4B6E-A580-B74E-BA5C-3F303AC62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828" y="286603"/>
            <a:ext cx="9805851" cy="1450757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Beer is the most popular alcoholic beverage with sales of over $100B per year.</a:t>
            </a:r>
          </a:p>
        </p:txBody>
      </p:sp>
    </p:spTree>
    <p:extLst>
      <p:ext uri="{BB962C8B-B14F-4D97-AF65-F5344CB8AC3E}">
        <p14:creationId xmlns:p14="http://schemas.microsoft.com/office/powerpoint/2010/main" val="2438928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2D407C-D6EB-1C4F-B22E-9FF03B4BA3E8}"/>
              </a:ext>
            </a:extLst>
          </p:cNvPr>
          <p:cNvSpPr/>
          <p:nvPr/>
        </p:nvSpPr>
        <p:spPr>
          <a:xfrm>
            <a:off x="0" y="0"/>
            <a:ext cx="12191985" cy="6857999"/>
          </a:xfrm>
          <a:prstGeom prst="rect">
            <a:avLst/>
          </a:prstGeom>
          <a:solidFill>
            <a:schemeClr val="bg1">
              <a:lumMod val="50000"/>
              <a:lumOff val="50000"/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15688B-65E2-D547-9FEA-4218A3BCD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Takeaways</a:t>
            </a:r>
            <a:endParaRPr lang="en-US" dirty="0"/>
          </a:p>
        </p:txBody>
      </p:sp>
      <p:pic>
        <p:nvPicPr>
          <p:cNvPr id="7" name="Content Placeholder 6" descr="A glass mug on a table&#10;&#10;Description automatically generated">
            <a:extLst>
              <a:ext uri="{FF2B5EF4-FFF2-40B4-BE49-F238E27FC236}">
                <a16:creationId xmlns:a16="http://schemas.microsoft.com/office/drawing/2014/main" id="{F738C80A-508A-ED48-8A81-969D26663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1985" cy="7738179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E02C848-8E68-2449-806A-81D2FB32A075}"/>
              </a:ext>
            </a:extLst>
          </p:cNvPr>
          <p:cNvSpPr/>
          <p:nvPr/>
        </p:nvSpPr>
        <p:spPr>
          <a:xfrm>
            <a:off x="-1" y="-2"/>
            <a:ext cx="12191985" cy="7738179"/>
          </a:xfrm>
          <a:prstGeom prst="rect">
            <a:avLst/>
          </a:prstGeom>
          <a:solidFill>
            <a:schemeClr val="bg1">
              <a:lumMod val="50000"/>
              <a:lumOff val="50000"/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ABFADE4-C005-BA43-BEF3-0FE19D28E892}"/>
              </a:ext>
            </a:extLst>
          </p:cNvPr>
          <p:cNvSpPr txBox="1">
            <a:spLocks/>
          </p:cNvSpPr>
          <p:nvPr/>
        </p:nvSpPr>
        <p:spPr>
          <a:xfrm>
            <a:off x="643467" y="2546224"/>
            <a:ext cx="10909904" cy="334274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 Access to water </a:t>
            </a:r>
            <a:r>
              <a:rPr lang="en-US" sz="2400">
                <a:solidFill>
                  <a:schemeClr val="bg1"/>
                </a:solidFill>
              </a:rPr>
              <a:t>is crucial </a:t>
            </a:r>
            <a:r>
              <a:rPr lang="en-US" sz="2400" dirty="0">
                <a:solidFill>
                  <a:schemeClr val="bg1"/>
                </a:solidFill>
              </a:rPr>
              <a:t>consideration for where to operate a brewery. 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 Certain beer segments such as American IPA and American Pale Ale look saturated. Other styles may offer better growth opportunities.  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 To create a highly rated beer, you will need to find the optimal alcohol balance within the beer category. 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6E4B3A3-465C-B244-B11F-144A03371896}"/>
              </a:ext>
            </a:extLst>
          </p:cNvPr>
          <p:cNvSpPr txBox="1">
            <a:spLocks/>
          </p:cNvSpPr>
          <p:nvPr/>
        </p:nvSpPr>
        <p:spPr>
          <a:xfrm>
            <a:off x="643467" y="516835"/>
            <a:ext cx="3448259" cy="16665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u="sng" dirty="0">
                <a:solidFill>
                  <a:schemeClr val="bg1"/>
                </a:solidFill>
              </a:rPr>
              <a:t>Takeaways</a:t>
            </a:r>
          </a:p>
        </p:txBody>
      </p:sp>
    </p:spTree>
    <p:extLst>
      <p:ext uri="{BB962C8B-B14F-4D97-AF65-F5344CB8AC3E}">
        <p14:creationId xmlns:p14="http://schemas.microsoft.com/office/powerpoint/2010/main" val="367635635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413624"/>
      </a:dk2>
      <a:lt2>
        <a:srgbClr val="E8E2E6"/>
      </a:lt2>
      <a:accent1>
        <a:srgbClr val="47B668"/>
      </a:accent1>
      <a:accent2>
        <a:srgbClr val="49B13B"/>
      </a:accent2>
      <a:accent3>
        <a:srgbClr val="7EB045"/>
      </a:accent3>
      <a:accent4>
        <a:srgbClr val="A2A737"/>
      </a:accent4>
      <a:accent5>
        <a:srgbClr val="C3974D"/>
      </a:accent5>
      <a:accent6>
        <a:srgbClr val="B1543B"/>
      </a:accent6>
      <a:hlink>
        <a:srgbClr val="958031"/>
      </a:hlink>
      <a:folHlink>
        <a:srgbClr val="828282"/>
      </a:folHlink>
    </a:clrScheme>
    <a:fontScheme name="Retrospect">
      <a:majorFont>
        <a:latin typeface="Tw Cen M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{0E3453EA-3613-6D4A-BA49-E8D6AEDC148B}tf16401378</Template>
  <TotalTime>175</TotalTime>
  <Words>103</Words>
  <Application>Microsoft Macintosh PowerPoint</Application>
  <PresentationFormat>Widescreen</PresentationFormat>
  <Paragraphs>21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Tw Cen MT</vt:lpstr>
      <vt:lpstr>Wingdings</vt:lpstr>
      <vt:lpstr>RetrospectVTI</vt:lpstr>
      <vt:lpstr>Beer Industry Study</vt:lpstr>
      <vt:lpstr>Agenda</vt:lpstr>
      <vt:lpstr>Beer is the most popular alcoholic beverage with sales of over $100B per year.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Beer</dc:title>
  <dc:creator>Vincent Ji</dc:creator>
  <cp:lastModifiedBy>Vincent Ji</cp:lastModifiedBy>
  <cp:revision>20</cp:revision>
  <dcterms:created xsi:type="dcterms:W3CDTF">2020-02-10T18:23:59Z</dcterms:created>
  <dcterms:modified xsi:type="dcterms:W3CDTF">2020-02-10T21:20:35Z</dcterms:modified>
</cp:coreProperties>
</file>